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How the percentage of LGMD2A patients correlates with the type of CAPN3 mutation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386885569035769E-2"/>
          <c:y val="7.3203703703703701E-2"/>
          <c:w val="0.90542512526229657"/>
          <c:h val="0.696251239428404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LGMD2A patients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Missense</c:v>
                </c:pt>
                <c:pt idx="1">
                  <c:v>Stop</c:v>
                </c:pt>
                <c:pt idx="2">
                  <c:v>Frameshift</c:v>
                </c:pt>
                <c:pt idx="3">
                  <c:v>Splice</c:v>
                </c:pt>
                <c:pt idx="4">
                  <c:v>In-frame deletion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0.58099999999999996</c:v>
                </c:pt>
                <c:pt idx="1">
                  <c:v>5.6000000000000001E-2</c:v>
                </c:pt>
                <c:pt idx="2">
                  <c:v>0.19400000000000001</c:v>
                </c:pt>
                <c:pt idx="3">
                  <c:v>0.127</c:v>
                </c:pt>
                <c:pt idx="4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DA-4020-8AAE-7F69A7C3BE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121880"/>
        <c:axId val="430122208"/>
      </c:barChart>
      <c:catAx>
        <c:axId val="430121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b="1"/>
                  <a:t>Type of CAPN3</a:t>
                </a:r>
                <a:r>
                  <a:rPr lang="en-AU" sz="1400" b="1" baseline="0"/>
                  <a:t> mutation</a:t>
                </a:r>
                <a:endParaRPr lang="en-AU" sz="14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74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122208"/>
        <c:crosses val="autoZero"/>
        <c:auto val="1"/>
        <c:lblAlgn val="ctr"/>
        <c:lblOffset val="100"/>
        <c:noMultiLvlLbl val="0"/>
      </c:catAx>
      <c:valAx>
        <c:axId val="430122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1400" b="1"/>
                  <a:t>Percentage</a:t>
                </a:r>
                <a:r>
                  <a:rPr lang="en-AU" sz="1400" b="1" baseline="0"/>
                  <a:t> of LGMD2A patients</a:t>
                </a:r>
                <a:endParaRPr lang="en-AU" sz="14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121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How each</a:t>
            </a:r>
            <a:r>
              <a:rPr lang="en-US" sz="2400" b="1" baseline="0"/>
              <a:t> mutation of CAPN3 is distributed by type</a:t>
            </a:r>
            <a:endParaRPr lang="en-US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LGMD2A patients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Missense</c:v>
                </c:pt>
                <c:pt idx="1">
                  <c:v>Stop</c:v>
                </c:pt>
                <c:pt idx="2">
                  <c:v>Frameshift</c:v>
                </c:pt>
                <c:pt idx="3">
                  <c:v>Splice</c:v>
                </c:pt>
                <c:pt idx="4">
                  <c:v>In-frame deletion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0.58099999999999996</c:v>
                </c:pt>
                <c:pt idx="1">
                  <c:v>5.6000000000000001E-2</c:v>
                </c:pt>
                <c:pt idx="2">
                  <c:v>0.19400000000000001</c:v>
                </c:pt>
                <c:pt idx="3">
                  <c:v>0.127</c:v>
                </c:pt>
                <c:pt idx="4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D2-455E-9F6C-53F4B3B230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0121880"/>
        <c:axId val="430122208"/>
      </c:barChart>
      <c:catAx>
        <c:axId val="4301218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2000" b="1"/>
                  <a:t>Type of CAPN3</a:t>
                </a:r>
                <a:r>
                  <a:rPr lang="en-AU" sz="2000" b="1" baseline="0"/>
                  <a:t> mutation</a:t>
                </a:r>
                <a:endParaRPr lang="en-AU" sz="20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740000" spcFirstLastPara="1" vertOverflow="ellipsis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122208"/>
        <c:crosses val="autoZero"/>
        <c:auto val="1"/>
        <c:lblAlgn val="ctr"/>
        <c:lblOffset val="100"/>
        <c:noMultiLvlLbl val="0"/>
      </c:catAx>
      <c:valAx>
        <c:axId val="430122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2000" b="1"/>
                  <a:t>Percentage</a:t>
                </a:r>
                <a:r>
                  <a:rPr lang="en-AU" sz="2000" b="1" baseline="0"/>
                  <a:t> </a:t>
                </a:r>
                <a:endParaRPr lang="en-AU" sz="2000" b="1"/>
              </a:p>
            </c:rich>
          </c:tx>
          <c:layout>
            <c:manualLayout>
              <c:xMode val="edge"/>
              <c:yMode val="edge"/>
              <c:x val="7.5863673575935807E-3"/>
              <c:y val="0.379581102715334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0121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1638-C320-4F14-8CBA-E22E9B133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30EDE-8DCA-40CA-9A5B-64CF73DFF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24D5E-1920-4460-BF53-2D7F2AF42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66DF7-86C9-4825-93D9-502105FB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9A623-2BBA-4094-B72F-02600278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248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02073-4ECE-4DA7-8FA7-B0E4E4779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B36D7-03AA-4A10-B233-C8AFE7BCB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BEA18-46FD-4251-A1F8-79D5A8C7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289C6-FFD1-4AB6-B83F-9F3043596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79CC4-C52B-4B73-8639-565650372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29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32AD41-5903-4965-98A0-BD2B04E0AD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5F381E-5F8C-4220-BB76-97E07D10BD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90D2D-590E-4764-BD3A-E6AAD013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CDE05-6BE9-4F4A-99F0-CD2B0FE9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1550F-91CC-4997-8011-B0E22903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48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9CFCB-615D-4D81-A068-606826B03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18EBF-11DE-4A64-A4B0-6DAF2BFCC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6AA12-3513-4E75-98AF-A92875A0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F7F70-CE98-4514-A5CC-21A089884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FD06A-ED6C-4EBD-85E9-6DB53F6B4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50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9D9A2-D584-485B-9D7E-AB6298165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EE9DC-B6E5-4F98-96D4-360276730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C4A16-D7CA-4374-8A3F-92716F20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A7825-FADF-4841-B872-CB8A6A52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A7C91-486D-4265-810E-3013BE6D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7E60-0379-4873-A4DD-BD0D595A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D9EDA-FCD7-4003-896A-EB541B669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0DFDBE-51A5-46E3-B008-DC3642DBD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5F124F-C1FB-4680-AA29-4F95F7260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42BEE-2A10-48F5-99D4-0E20CD4E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39BE6-07C3-4E1B-B2F4-7C847C7A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46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3164A-00C6-4CED-B06F-560582186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43A46-B6B7-46B7-A796-BA63642AC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553D9-0559-434C-BC10-D77294C30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091FF-C4FF-4181-9811-3E2528985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3CF1A-3E1F-4428-93A2-E690C839C7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E2FB73-C178-4FFD-8A94-26C1508D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85EAD0-44E1-4121-BCC0-79262574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11307-9997-48EC-9425-D61C915D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723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42241-C1FF-479A-90BB-200311610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904FB-64A4-47DD-BD4F-C4E4F951E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8C53B-6366-41A8-B5D5-0DEF2872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1A0BA-A6D1-4123-8B15-685C32D93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015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FD8992-3EE9-4B0F-8726-D9424F75B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E9647F-0A7F-4209-A262-F5056474E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8BC1C-FD8A-4654-B0C4-782D9A9F7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406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F6C4C-E40F-4EE9-8482-A61B09618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3240-693B-4DEE-822B-2FC5E7D5C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481CD-FB3B-4E82-919C-3C51024D5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D387D-4503-41F7-9280-477B713A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71FBC-4001-44FC-BCA6-FEF48A0B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20304-C3BD-4932-BF57-FD65111A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213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5AA7-DAAD-40DA-8D03-6FA2A6C5E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0D4E72-8D6E-4979-A1AA-E4637A2E81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10928-3D0B-41F0-A5AB-E2B92D468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35929-8032-4990-9667-EC580F25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9F80D-D678-4F8C-8E26-C88231CC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B7648-F1FA-46C0-B4C2-396FC1C2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612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34E7C6-41D9-4C02-9303-D46B6370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1CB76-B000-4C2F-BD30-03C149560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CDEEF-CB11-4E58-831B-8038047DD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F233-6347-48AE-B623-3A6BADCD8F75}" type="datetimeFigureOut">
              <a:rPr lang="en-AU" smtClean="0"/>
              <a:t>5/09/2019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95820-8253-42F9-A6B5-9EA5B8B797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B6E5D-DCBE-4EB3-BA08-695D7FF7E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1B936-C0E3-401A-908E-60B5654C53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822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AA2E7A9-1FEF-4A69-B200-BDF6D95CC7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634859"/>
              </p:ext>
            </p:extLst>
          </p:nvPr>
        </p:nvGraphicFramePr>
        <p:xfrm>
          <a:off x="799514" y="278296"/>
          <a:ext cx="1059297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1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AA2E7A9-1FEF-4A69-B200-BDF6D95CC7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327626"/>
              </p:ext>
            </p:extLst>
          </p:nvPr>
        </p:nvGraphicFramePr>
        <p:xfrm>
          <a:off x="1073833" y="151227"/>
          <a:ext cx="10044333" cy="6555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593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>
            <a:extLst>
              <a:ext uri="{FF2B5EF4-FFF2-40B4-BE49-F238E27FC236}">
                <a16:creationId xmlns:a16="http://schemas.microsoft.com/office/drawing/2014/main" id="{E4C82B36-77AB-4573-B586-458B80832FF9}"/>
              </a:ext>
            </a:extLst>
          </p:cNvPr>
          <p:cNvGrpSpPr/>
          <p:nvPr/>
        </p:nvGrpSpPr>
        <p:grpSpPr>
          <a:xfrm>
            <a:off x="2245005" y="1963330"/>
            <a:ext cx="7701990" cy="2961280"/>
            <a:chOff x="3085279" y="1332424"/>
            <a:chExt cx="5422608" cy="2137712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A8B5EA3-B6EF-4BFF-B2A7-2A386836F088}"/>
                </a:ext>
              </a:extLst>
            </p:cNvPr>
            <p:cNvCxnSpPr>
              <a:cxnSpLocks/>
            </p:cNvCxnSpPr>
            <p:nvPr/>
          </p:nvCxnSpPr>
          <p:spPr>
            <a:xfrm>
              <a:off x="4384819" y="2894538"/>
              <a:ext cx="2879038" cy="29785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9BF2021-DE38-4FE7-8952-57F086EA580E}"/>
                </a:ext>
              </a:extLst>
            </p:cNvPr>
            <p:cNvCxnSpPr>
              <a:cxnSpLocks/>
            </p:cNvCxnSpPr>
            <p:nvPr/>
          </p:nvCxnSpPr>
          <p:spPr>
            <a:xfrm>
              <a:off x="4384819" y="1906583"/>
              <a:ext cx="2879038" cy="29785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32898E61-021D-46B4-8A2C-D1ACF84D07C7}"/>
                </a:ext>
              </a:extLst>
            </p:cNvPr>
            <p:cNvCxnSpPr>
              <a:cxnSpLocks/>
            </p:cNvCxnSpPr>
            <p:nvPr/>
          </p:nvCxnSpPr>
          <p:spPr>
            <a:xfrm>
              <a:off x="5817704" y="1332424"/>
              <a:ext cx="0" cy="2137712"/>
            </a:xfrm>
            <a:prstGeom prst="line">
              <a:avLst/>
            </a:prstGeom>
            <a:ln w="571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4555AE5-A060-45AD-9C52-3F402708DF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01007" y="1332424"/>
              <a:ext cx="9109" cy="213771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9F1849E-3860-4191-81F4-E7FD4B1CF868}"/>
                </a:ext>
              </a:extLst>
            </p:cNvPr>
            <p:cNvCxnSpPr>
              <a:cxnSpLocks/>
            </p:cNvCxnSpPr>
            <p:nvPr/>
          </p:nvCxnSpPr>
          <p:spPr>
            <a:xfrm>
              <a:off x="8494645" y="1332424"/>
              <a:ext cx="13242" cy="2137712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2C34404-7821-4E42-BACE-8AA8A84D08F8}"/>
                </a:ext>
              </a:extLst>
            </p:cNvPr>
            <p:cNvCxnSpPr>
              <a:cxnSpLocks/>
            </p:cNvCxnSpPr>
            <p:nvPr/>
          </p:nvCxnSpPr>
          <p:spPr>
            <a:xfrm>
              <a:off x="3564835" y="1332424"/>
              <a:ext cx="0" cy="21377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A4BC0C2-0E1C-45CD-8C8E-667DB85615CB}"/>
                </a:ext>
              </a:extLst>
            </p:cNvPr>
            <p:cNvCxnSpPr>
              <a:cxnSpLocks/>
            </p:cNvCxnSpPr>
            <p:nvPr/>
          </p:nvCxnSpPr>
          <p:spPr>
            <a:xfrm>
              <a:off x="8024192" y="1332424"/>
              <a:ext cx="0" cy="2137712"/>
            </a:xfrm>
            <a:prstGeom prst="line">
              <a:avLst/>
            </a:prstGeom>
            <a:ln w="28575">
              <a:solidFill>
                <a:schemeClr val="bg2">
                  <a:lumMod val="2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4043038-EA97-423E-B9A6-62E84C19D3AB}"/>
                </a:ext>
              </a:extLst>
            </p:cNvPr>
            <p:cNvSpPr/>
            <p:nvPr/>
          </p:nvSpPr>
          <p:spPr>
            <a:xfrm>
              <a:off x="3107634" y="1923095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D3200DB-5DA1-4464-8906-6F1CFECB3FA8}"/>
                </a:ext>
              </a:extLst>
            </p:cNvPr>
            <p:cNvSpPr/>
            <p:nvPr/>
          </p:nvSpPr>
          <p:spPr>
            <a:xfrm>
              <a:off x="6115886" y="2087082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FC36F07C-A371-48B6-86DC-CF77713BAF2F}"/>
                </a:ext>
              </a:extLst>
            </p:cNvPr>
            <p:cNvCxnSpPr/>
            <p:nvPr/>
          </p:nvCxnSpPr>
          <p:spPr>
            <a:xfrm>
              <a:off x="3107634" y="2068846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F3FC2A8C-FF41-4155-877C-C2BF10318BFA}"/>
                </a:ext>
              </a:extLst>
            </p:cNvPr>
            <p:cNvCxnSpPr/>
            <p:nvPr/>
          </p:nvCxnSpPr>
          <p:spPr>
            <a:xfrm>
              <a:off x="7010400" y="2087082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EC436C-B281-4C9E-92A5-403B219FFD7E}"/>
                </a:ext>
              </a:extLst>
            </p:cNvPr>
            <p:cNvSpPr/>
            <p:nvPr/>
          </p:nvSpPr>
          <p:spPr>
            <a:xfrm>
              <a:off x="6114645" y="2419856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B7F3421-2551-4AE0-AB3B-662780EE3E46}"/>
                </a:ext>
              </a:extLst>
            </p:cNvPr>
            <p:cNvSpPr/>
            <p:nvPr/>
          </p:nvSpPr>
          <p:spPr>
            <a:xfrm>
              <a:off x="3107634" y="2232833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14AD96D-0A80-442D-B5CA-0268684C6629}"/>
                </a:ext>
              </a:extLst>
            </p:cNvPr>
            <p:cNvCxnSpPr/>
            <p:nvPr/>
          </p:nvCxnSpPr>
          <p:spPr>
            <a:xfrm>
              <a:off x="3110116" y="2378482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25AAB3F-B04C-4ED2-A8D2-BAFB577DF233}"/>
                </a:ext>
              </a:extLst>
            </p:cNvPr>
            <p:cNvCxnSpPr/>
            <p:nvPr/>
          </p:nvCxnSpPr>
          <p:spPr>
            <a:xfrm>
              <a:off x="7017023" y="2428271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963E8D34-1C96-4483-8C44-2504AC0CEB3E}"/>
                </a:ext>
              </a:extLst>
            </p:cNvPr>
            <p:cNvGrpSpPr/>
            <p:nvPr/>
          </p:nvGrpSpPr>
          <p:grpSpPr>
            <a:xfrm>
              <a:off x="3107634" y="2922227"/>
              <a:ext cx="5373755" cy="145751"/>
              <a:chOff x="3120888" y="3475218"/>
              <a:chExt cx="5373755" cy="145751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DF295D9-EC31-4F69-817B-F43314994248}"/>
                  </a:ext>
                </a:extLst>
              </p:cNvPr>
              <p:cNvSpPr/>
              <p:nvPr/>
            </p:nvSpPr>
            <p:spPr>
              <a:xfrm>
                <a:off x="3120888" y="3475218"/>
                <a:ext cx="2378757" cy="145751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B12D544-7952-4769-BE2D-C35A0259C5C0}"/>
                  </a:ext>
                </a:extLst>
              </p:cNvPr>
              <p:cNvCxnSpPr/>
              <p:nvPr/>
            </p:nvCxnSpPr>
            <p:spPr>
              <a:xfrm>
                <a:off x="3120888" y="3618307"/>
                <a:ext cx="14842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E04E7422-499C-43F8-B464-295AC8BF9CB8}"/>
                  </a:ext>
                </a:extLst>
              </p:cNvPr>
              <p:cNvCxnSpPr/>
              <p:nvPr/>
            </p:nvCxnSpPr>
            <p:spPr>
              <a:xfrm>
                <a:off x="7010400" y="3620969"/>
                <a:ext cx="1484243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DCCBAE5-EB41-46E7-ACA0-9C795EEDD8EF}"/>
                </a:ext>
              </a:extLst>
            </p:cNvPr>
            <p:cNvSpPr/>
            <p:nvPr/>
          </p:nvSpPr>
          <p:spPr>
            <a:xfrm>
              <a:off x="3085279" y="2559304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69EAAFD-D1E2-4C3D-818A-59D41587213D}"/>
                </a:ext>
              </a:extLst>
            </p:cNvPr>
            <p:cNvCxnSpPr/>
            <p:nvPr/>
          </p:nvCxnSpPr>
          <p:spPr>
            <a:xfrm>
              <a:off x="3101006" y="2719705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D6FC8D-11DD-4304-A45D-589822BB8AD3}"/>
                </a:ext>
              </a:extLst>
            </p:cNvPr>
            <p:cNvSpPr/>
            <p:nvPr/>
          </p:nvSpPr>
          <p:spPr>
            <a:xfrm>
              <a:off x="6113402" y="2743506"/>
              <a:ext cx="2378757" cy="14575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9913F04-022E-4231-AF07-7C08C5B48F35}"/>
                </a:ext>
              </a:extLst>
            </p:cNvPr>
            <p:cNvCxnSpPr/>
            <p:nvPr/>
          </p:nvCxnSpPr>
          <p:spPr>
            <a:xfrm>
              <a:off x="7007916" y="2743506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8761F2A-BCB0-4D07-BF1F-943EDD675C93}"/>
                </a:ext>
              </a:extLst>
            </p:cNvPr>
            <p:cNvCxnSpPr/>
            <p:nvPr/>
          </p:nvCxnSpPr>
          <p:spPr>
            <a:xfrm>
              <a:off x="3101007" y="1747692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C2E3D46-69D4-4561-96E1-0EA573267A59}"/>
                </a:ext>
              </a:extLst>
            </p:cNvPr>
            <p:cNvCxnSpPr/>
            <p:nvPr/>
          </p:nvCxnSpPr>
          <p:spPr>
            <a:xfrm>
              <a:off x="6997146" y="1747692"/>
              <a:ext cx="148424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E03A8DAB-1066-4629-91BE-A59D0AEF396C}"/>
                </a:ext>
              </a:extLst>
            </p:cNvPr>
            <p:cNvSpPr/>
            <p:nvPr/>
          </p:nvSpPr>
          <p:spPr>
            <a:xfrm>
              <a:off x="5479699" y="1832091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DDCA4A0-6887-4FA7-8000-793F7E79AD17}"/>
                </a:ext>
              </a:extLst>
            </p:cNvPr>
            <p:cNvSpPr/>
            <p:nvPr/>
          </p:nvSpPr>
          <p:spPr>
            <a:xfrm>
              <a:off x="5804451" y="1933395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C6F593C3-0A69-4763-BB2B-716003A3CB50}"/>
                </a:ext>
              </a:extLst>
            </p:cNvPr>
            <p:cNvSpPr/>
            <p:nvPr/>
          </p:nvSpPr>
          <p:spPr>
            <a:xfrm>
              <a:off x="3421548" y="1747692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590F9694-EA3D-40E9-B18F-7340BB243120}"/>
                </a:ext>
              </a:extLst>
            </p:cNvPr>
            <p:cNvSpPr/>
            <p:nvPr/>
          </p:nvSpPr>
          <p:spPr>
            <a:xfrm>
              <a:off x="7857265" y="1905499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D505D75-FB16-4FDE-ACC8-4046AE69C35D}"/>
                </a:ext>
              </a:extLst>
            </p:cNvPr>
            <p:cNvSpPr/>
            <p:nvPr/>
          </p:nvSpPr>
          <p:spPr>
            <a:xfrm>
              <a:off x="5473143" y="2753138"/>
              <a:ext cx="349457" cy="354565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44EF0C93-2521-4AAF-A849-1DD9F05F3E13}"/>
                </a:ext>
              </a:extLst>
            </p:cNvPr>
            <p:cNvSpPr/>
            <p:nvPr/>
          </p:nvSpPr>
          <p:spPr>
            <a:xfrm>
              <a:off x="5801339" y="2612692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B928AAC-0405-4C10-B8D9-C6352A8AEB04}"/>
                </a:ext>
              </a:extLst>
            </p:cNvPr>
            <p:cNvSpPr/>
            <p:nvPr/>
          </p:nvSpPr>
          <p:spPr>
            <a:xfrm>
              <a:off x="3420652" y="2769527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2DDA7699-2AB6-47E8-828C-09058F2F74F7}"/>
                </a:ext>
              </a:extLst>
            </p:cNvPr>
            <p:cNvSpPr/>
            <p:nvPr/>
          </p:nvSpPr>
          <p:spPr>
            <a:xfrm>
              <a:off x="7857265" y="2544920"/>
              <a:ext cx="333853" cy="33817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DB564AE-7F22-41D2-8883-7C3659020E97}"/>
                </a:ext>
              </a:extLst>
            </p:cNvPr>
            <p:cNvCxnSpPr>
              <a:cxnSpLocks/>
            </p:cNvCxnSpPr>
            <p:nvPr/>
          </p:nvCxnSpPr>
          <p:spPr>
            <a:xfrm>
              <a:off x="4378185" y="2562690"/>
              <a:ext cx="2879038" cy="29785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86F206A-13F2-43A1-8D97-294B0FFF000F}"/>
                </a:ext>
              </a:extLst>
            </p:cNvPr>
            <p:cNvCxnSpPr>
              <a:cxnSpLocks/>
            </p:cNvCxnSpPr>
            <p:nvPr/>
          </p:nvCxnSpPr>
          <p:spPr>
            <a:xfrm>
              <a:off x="4384819" y="2226150"/>
              <a:ext cx="2879038" cy="29785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29E7FFF5-8A4F-4866-AB13-3B40C63F8804}"/>
              </a:ext>
            </a:extLst>
          </p:cNvPr>
          <p:cNvSpPr txBox="1"/>
          <p:nvPr/>
        </p:nvSpPr>
        <p:spPr>
          <a:xfrm>
            <a:off x="5644435" y="1551022"/>
            <a:ext cx="903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accent6">
                    <a:lumMod val="50000"/>
                  </a:schemeClr>
                </a:solidFill>
              </a:rPr>
              <a:t>M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2A1D1FD-4988-4837-BED3-214242BE1FDA}"/>
              </a:ext>
            </a:extLst>
          </p:cNvPr>
          <p:cNvSpPr txBox="1"/>
          <p:nvPr/>
        </p:nvSpPr>
        <p:spPr>
          <a:xfrm>
            <a:off x="2039006" y="1551022"/>
            <a:ext cx="45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Z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683974E-0904-450C-977D-3C384C1FEA4C}"/>
              </a:ext>
            </a:extLst>
          </p:cNvPr>
          <p:cNvSpPr txBox="1"/>
          <p:nvPr/>
        </p:nvSpPr>
        <p:spPr>
          <a:xfrm>
            <a:off x="9681021" y="1571050"/>
            <a:ext cx="45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Z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670F957-3950-41D5-975B-7847C81DBBCE}"/>
              </a:ext>
            </a:extLst>
          </p:cNvPr>
          <p:cNvSpPr txBox="1"/>
          <p:nvPr/>
        </p:nvSpPr>
        <p:spPr>
          <a:xfrm>
            <a:off x="2337417" y="1554465"/>
            <a:ext cx="1432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bg2">
                    <a:lumMod val="25000"/>
                  </a:schemeClr>
                </a:solidFill>
              </a:rPr>
              <a:t>N2A region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96FE1D5-F9E6-4760-83D8-B01758004CDA}"/>
              </a:ext>
            </a:extLst>
          </p:cNvPr>
          <p:cNvSpPr txBox="1"/>
          <p:nvPr/>
        </p:nvSpPr>
        <p:spPr>
          <a:xfrm>
            <a:off x="8333516" y="1583429"/>
            <a:ext cx="15916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chemeClr val="bg2">
                    <a:lumMod val="25000"/>
                  </a:schemeClr>
                </a:solidFill>
              </a:rPr>
              <a:t>N2A region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0F1155C-CB42-4EC1-B844-2BFFBCEC230C}"/>
              </a:ext>
            </a:extLst>
          </p:cNvPr>
          <p:cNvSpPr txBox="1"/>
          <p:nvPr/>
        </p:nvSpPr>
        <p:spPr>
          <a:xfrm>
            <a:off x="4081380" y="5208025"/>
            <a:ext cx="2306155" cy="52322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rgbClr val="7030A0"/>
                </a:solidFill>
              </a:rPr>
              <a:t>Calpain-3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38FD20D-E555-4FAE-BE81-B11AC00ECB62}"/>
              </a:ext>
            </a:extLst>
          </p:cNvPr>
          <p:cNvSpPr txBox="1"/>
          <p:nvPr/>
        </p:nvSpPr>
        <p:spPr>
          <a:xfrm>
            <a:off x="6986089" y="5208025"/>
            <a:ext cx="1852865" cy="52322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>
                <a:solidFill>
                  <a:schemeClr val="accent2">
                    <a:lumMod val="75000"/>
                  </a:schemeClr>
                </a:solidFill>
              </a:rPr>
              <a:t>Titin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1503619-F722-4397-8FC9-A739DFD0C759}"/>
              </a:ext>
            </a:extLst>
          </p:cNvPr>
          <p:cNvCxnSpPr>
            <a:cxnSpLocks/>
            <a:stCxn id="73" idx="4"/>
            <a:endCxn id="86" idx="0"/>
          </p:cNvCxnSpPr>
          <p:nvPr/>
        </p:nvCxnSpPr>
        <p:spPr>
          <a:xfrm flipH="1">
            <a:off x="5234458" y="4422548"/>
            <a:ext cx="650321" cy="785477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BD37249C-F31B-4DB5-910D-AA4298AC9114}"/>
              </a:ext>
            </a:extLst>
          </p:cNvPr>
          <p:cNvCxnSpPr>
            <a:cxnSpLocks/>
            <a:stCxn id="19" idx="2"/>
            <a:endCxn id="87" idx="0"/>
          </p:cNvCxnSpPr>
          <p:nvPr/>
        </p:nvCxnSpPr>
        <p:spPr>
          <a:xfrm flipH="1">
            <a:off x="7912522" y="4119944"/>
            <a:ext cx="322803" cy="1088081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79541AEF-4325-4F4E-A8D8-8FF9CCE46C6C}"/>
              </a:ext>
            </a:extLst>
          </p:cNvPr>
          <p:cNvSpPr txBox="1"/>
          <p:nvPr/>
        </p:nvSpPr>
        <p:spPr>
          <a:xfrm>
            <a:off x="6387535" y="1338470"/>
            <a:ext cx="143250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/>
              <a:t>Actin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CDDE33F-E0BE-46C0-BD02-ABB68BAF29E2}"/>
              </a:ext>
            </a:extLst>
          </p:cNvPr>
          <p:cNvSpPr txBox="1"/>
          <p:nvPr/>
        </p:nvSpPr>
        <p:spPr>
          <a:xfrm>
            <a:off x="3629419" y="980083"/>
            <a:ext cx="1432506" cy="46166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b="1" dirty="0">
                <a:solidFill>
                  <a:schemeClr val="accent2">
                    <a:lumMod val="50000"/>
                  </a:schemeClr>
                </a:solidFill>
              </a:rPr>
              <a:t>Myosin</a:t>
            </a:r>
          </a:p>
        </p:txBody>
      </p: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9DE0FA6A-5C17-4B42-861E-681001D90153}"/>
              </a:ext>
            </a:extLst>
          </p:cNvPr>
          <p:cNvCxnSpPr>
            <a:cxnSpLocks/>
            <a:endCxn id="103" idx="2"/>
          </p:cNvCxnSpPr>
          <p:nvPr/>
        </p:nvCxnSpPr>
        <p:spPr>
          <a:xfrm flipH="1" flipV="1">
            <a:off x="4345672" y="1441748"/>
            <a:ext cx="909873" cy="1277439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466771F-5E37-4EC4-B2E3-E0D5D09B3DDD}"/>
              </a:ext>
            </a:extLst>
          </p:cNvPr>
          <p:cNvCxnSpPr>
            <a:endCxn id="102" idx="2"/>
          </p:cNvCxnSpPr>
          <p:nvPr/>
        </p:nvCxnSpPr>
        <p:spPr>
          <a:xfrm flipH="1" flipV="1">
            <a:off x="7103788" y="1800135"/>
            <a:ext cx="1131536" cy="7384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715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7F5406-9629-4C42-8461-C947CED0D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814512"/>
            <a:ext cx="822960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67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Buddhila Wickramasinghe</dc:creator>
  <cp:lastModifiedBy>Buddhila Wickramasinghe</cp:lastModifiedBy>
  <cp:revision>13</cp:revision>
  <dcterms:created xsi:type="dcterms:W3CDTF">2019-09-05T02:37:26Z</dcterms:created>
  <dcterms:modified xsi:type="dcterms:W3CDTF">2019-09-05T05:35:47Z</dcterms:modified>
</cp:coreProperties>
</file>